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6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2" r:id="rId9"/>
    <p:sldId id="263" r:id="rId10"/>
    <p:sldId id="268" r:id="rId11"/>
    <p:sldId id="269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[SUPPLY CHAIN NEW.xlsx]revenue distribution!PivotTable6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</c:pivotFmt>
      <c:pivotFmt>
        <c:idx val="2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C00000"/>
          </a:solidFill>
          <a:ln>
            <a:noFill/>
          </a:ln>
          <a:effectLst/>
        </c:spPr>
      </c:pivotFmt>
      <c:pivotFmt>
        <c:idx val="4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C00000"/>
          </a:solidFill>
          <a:ln>
            <a:noFill/>
          </a:ln>
          <a:effectLst/>
        </c:spPr>
      </c:pivotFmt>
      <c:pivotFmt>
        <c:idx val="6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C00000"/>
          </a:solidFill>
          <a:ln>
            <a:noFill/>
          </a:ln>
          <a:effectLst/>
        </c:spPr>
      </c:pivotFmt>
      <c:pivotFmt>
        <c:idx val="8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C00000"/>
          </a:solidFill>
          <a:ln>
            <a:noFill/>
          </a:ln>
          <a:effectLst/>
        </c:spPr>
      </c:pivotFmt>
      <c:pivotFmt>
        <c:idx val="10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C0000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'revenue distribution'!$B$3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9D-4454-8DC9-564FF4A32E3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distribution'!$A$4:$A$5</c:f>
              <c:strCache>
                <c:ptCount val="2"/>
                <c:pt idx="0">
                  <c:v>Delayed</c:v>
                </c:pt>
                <c:pt idx="1">
                  <c:v>On Time</c:v>
                </c:pt>
              </c:strCache>
            </c:strRef>
          </c:cat>
          <c:val>
            <c:numRef>
              <c:f>'revenue distribution'!$B$4:$B$5</c:f>
              <c:numCache>
                <c:formatCode>0.0,"K"</c:formatCode>
                <c:ptCount val="2"/>
                <c:pt idx="0">
                  <c:v>3258479.8136167782</c:v>
                </c:pt>
                <c:pt idx="1">
                  <c:v>1644591.4844200769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9D-4454-8DC9-564FF4A32E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03664928"/>
        <c:axId val="503665584"/>
      </c:barChart>
      <c:catAx>
        <c:axId val="5036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665584"/>
        <c:crosses val="autoZero"/>
        <c:auto val="1"/>
        <c:lblAlgn val="ctr"/>
        <c:lblOffset val="100"/>
        <c:noMultiLvlLbl val="0"/>
      </c:catAx>
      <c:valAx>
        <c:axId val="503665584"/>
        <c:scaling>
          <c:orientation val="minMax"/>
        </c:scaling>
        <c:delete val="1"/>
        <c:axPos val="l"/>
        <c:numFmt formatCode="0.0,&quot;K&quot;" sourceLinked="1"/>
        <c:majorTickMark val="none"/>
        <c:minorTickMark val="none"/>
        <c:tickLblPos val="nextTo"/>
        <c:crossAx val="503664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[SUPPLY CHAIN NEW.xlsx]profit vs revenue vs total cost!PivotTable1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Profit</a:t>
            </a:r>
            <a:r>
              <a:rPr lang="en-IN" baseline="0"/>
              <a:t> vs revenue vs total cost</a:t>
            </a:r>
          </a:p>
          <a:p>
            <a:pPr>
              <a:defRPr/>
            </a:pP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</c:pivotFmt>
      <c:pivotFmt>
        <c:idx val="5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'profit vs revenue vs total cost'!$B$3</c:f>
              <c:strCache>
                <c:ptCount val="1"/>
                <c:pt idx="0">
                  <c:v>Sum of Total Cost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'profit vs revenue vs total cost'!$A$4:$A$9</c:f>
              <c:strCache>
                <c:ptCount val="5"/>
                <c:pt idx="0">
                  <c:v>Supplier A</c:v>
                </c:pt>
                <c:pt idx="1">
                  <c:v>Supplier B</c:v>
                </c:pt>
                <c:pt idx="2">
                  <c:v>Supplier C</c:v>
                </c:pt>
                <c:pt idx="3">
                  <c:v>Supplier D</c:v>
                </c:pt>
                <c:pt idx="4">
                  <c:v>Supplier E</c:v>
                </c:pt>
              </c:strCache>
            </c:strRef>
          </c:cat>
          <c:val>
            <c:numRef>
              <c:f>'profit vs revenue vs total cost'!$B$4:$B$9</c:f>
              <c:numCache>
                <c:formatCode>General</c:formatCode>
                <c:ptCount val="5"/>
                <c:pt idx="0">
                  <c:v>3460424.7899999986</c:v>
                </c:pt>
                <c:pt idx="1">
                  <c:v>3473531.7600000077</c:v>
                </c:pt>
                <c:pt idx="2">
                  <c:v>3362223.5700000012</c:v>
                </c:pt>
                <c:pt idx="3">
                  <c:v>3595429.8399999961</c:v>
                </c:pt>
                <c:pt idx="4">
                  <c:v>3388640.1200000057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C8-4CEC-8A93-5E1AD36B4433}"/>
            </c:ext>
          </c:extLst>
        </c:ser>
        <c:ser>
          <c:idx val="1"/>
          <c:order val="1"/>
          <c:tx>
            <c:strRef>
              <c:f>'profit vs revenue vs total cost'!$C$3</c:f>
              <c:strCache>
                <c:ptCount val="1"/>
                <c:pt idx="0">
                  <c:v>Sum of Profit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'profit vs revenue vs total cost'!$A$4:$A$9</c:f>
              <c:strCache>
                <c:ptCount val="5"/>
                <c:pt idx="0">
                  <c:v>Supplier A</c:v>
                </c:pt>
                <c:pt idx="1">
                  <c:v>Supplier B</c:v>
                </c:pt>
                <c:pt idx="2">
                  <c:v>Supplier C</c:v>
                </c:pt>
                <c:pt idx="3">
                  <c:v>Supplier D</c:v>
                </c:pt>
                <c:pt idx="4">
                  <c:v>Supplier E</c:v>
                </c:pt>
              </c:strCache>
            </c:strRef>
          </c:cat>
          <c:val>
            <c:numRef>
              <c:f>'profit vs revenue vs total cost'!$C$4:$C$9</c:f>
              <c:numCache>
                <c:formatCode>General</c:formatCode>
                <c:ptCount val="5"/>
                <c:pt idx="0">
                  <c:v>240876.18185140114</c:v>
                </c:pt>
                <c:pt idx="1">
                  <c:v>279254.91646848939</c:v>
                </c:pt>
                <c:pt idx="2">
                  <c:v>270407.13088504772</c:v>
                </c:pt>
                <c:pt idx="3">
                  <c:v>308681.47239322634</c:v>
                </c:pt>
                <c:pt idx="4">
                  <c:v>274318.17643868923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C8-4CEC-8A93-5E1AD36B4433}"/>
            </c:ext>
          </c:extLst>
        </c:ser>
        <c:ser>
          <c:idx val="2"/>
          <c:order val="2"/>
          <c:tx>
            <c:strRef>
              <c:f>'profit vs revenue vs total cost'!$D$3</c:f>
              <c:strCache>
                <c:ptCount val="1"/>
                <c:pt idx="0">
                  <c:v>Sum of Revenue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'profit vs revenue vs total cost'!$A$4:$A$9</c:f>
              <c:strCache>
                <c:ptCount val="5"/>
                <c:pt idx="0">
                  <c:v>Supplier A</c:v>
                </c:pt>
                <c:pt idx="1">
                  <c:v>Supplier B</c:v>
                </c:pt>
                <c:pt idx="2">
                  <c:v>Supplier C</c:v>
                </c:pt>
                <c:pt idx="3">
                  <c:v>Supplier D</c:v>
                </c:pt>
                <c:pt idx="4">
                  <c:v>Supplier E</c:v>
                </c:pt>
              </c:strCache>
            </c:strRef>
          </c:cat>
          <c:val>
            <c:numRef>
              <c:f>'profit vs revenue vs total cost'!$D$4:$D$9</c:f>
              <c:numCache>
                <c:formatCode>General</c:formatCode>
                <c:ptCount val="5"/>
                <c:pt idx="0">
                  <c:v>882649.09185140079</c:v>
                </c:pt>
                <c:pt idx="1">
                  <c:v>1014532.0564684886</c:v>
                </c:pt>
                <c:pt idx="2">
                  <c:v>963995.98088504712</c:v>
                </c:pt>
                <c:pt idx="3">
                  <c:v>1075883.0123932261</c:v>
                </c:pt>
                <c:pt idx="4">
                  <c:v>966011.1564386891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C8-4CEC-8A93-5E1AD36B4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5326048"/>
        <c:axId val="465329000"/>
      </c:barChart>
      <c:catAx>
        <c:axId val="46532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329000"/>
        <c:crosses val="autoZero"/>
        <c:auto val="1"/>
        <c:lblAlgn val="ctr"/>
        <c:lblOffset val="100"/>
        <c:noMultiLvlLbl val="0"/>
      </c:catAx>
      <c:valAx>
        <c:axId val="465329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53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[SUPPLY CHAIN NEW.xlsx]delivery status!PivotTable3</c:name>
    <c:fmtId val="10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Delivery</a:t>
            </a:r>
            <a:r>
              <a:rPr lang="en-IN" baseline="0"/>
              <a:t> Status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6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6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6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6">
              <a:lumMod val="5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2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2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2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6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6">
              <a:lumMod val="75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2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'delivery status'!$B$3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7C5-4D28-A704-9F6A6FF3D88F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7C5-4D28-A704-9F6A6FF3D88F}"/>
              </c:ext>
            </c:extLst>
          </c:dPt>
          <c:dPt>
            <c:idx val="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7C5-4D28-A704-9F6A6FF3D88F}"/>
              </c:ext>
            </c:extLst>
          </c:dPt>
          <c:dLbls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'delivery status'!$A$4:$A$6</c:f>
              <c:strCache>
                <c:ptCount val="3"/>
                <c:pt idx="0">
                  <c:v>Delayed</c:v>
                </c:pt>
                <c:pt idx="1">
                  <c:v>On Time</c:v>
                </c:pt>
                <c:pt idx="2">
                  <c:v>Pending</c:v>
                </c:pt>
              </c:strCache>
            </c:strRef>
          </c:cat>
          <c:val>
            <c:numRef>
              <c:f>'delivery status'!$B$4:$B$6</c:f>
              <c:numCache>
                <c:formatCode>0.00%</c:formatCode>
                <c:ptCount val="3"/>
                <c:pt idx="0">
                  <c:v>0.13510166167819176</c:v>
                </c:pt>
                <c:pt idx="1">
                  <c:v>6.8737743833212919E-2</c:v>
                </c:pt>
                <c:pt idx="2">
                  <c:v>0.79616059448859533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C5-4D28-A704-9F6A6FF3D88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[SUPPLY CHAIN NEW.xlsx]investigating the delays!PivotTable8</c:name>
    <c:fmtId val="5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Delayed trends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6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2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6">
                <a:lumMod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6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2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6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2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962203211630246"/>
          <c:y val="0.27242732330725139"/>
          <c:w val="0.84811091697111352"/>
          <c:h val="0.50170501832429648"/>
        </c:manualLayout>
      </c:layout>
      <c:lineChart>
        <c:grouping val="standard"/>
        <c:varyColors val="0"/>
        <c:ser>
          <c:idx val="0"/>
          <c:order val="0"/>
          <c:tx>
            <c:strRef>
              <c:f>'investigating the delays'!$B$39:$B$40</c:f>
              <c:strCache>
                <c:ptCount val="1"/>
                <c:pt idx="0">
                  <c:v>Delayed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multiLvlStrRef>
              <c:f>'investigating the delays'!$A$41:$A$55</c:f>
              <c:multiLvlStrCache>
                <c:ptCount val="13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'investigating the delays'!$B$41:$B$55</c:f>
              <c:numCache>
                <c:formatCode>General</c:formatCode>
                <c:ptCount val="13"/>
                <c:pt idx="0">
                  <c:v>114</c:v>
                </c:pt>
                <c:pt idx="1">
                  <c:v>100</c:v>
                </c:pt>
                <c:pt idx="2">
                  <c:v>114</c:v>
                </c:pt>
                <c:pt idx="3">
                  <c:v>102</c:v>
                </c:pt>
                <c:pt idx="4">
                  <c:v>105</c:v>
                </c:pt>
                <c:pt idx="5">
                  <c:v>102</c:v>
                </c:pt>
                <c:pt idx="6">
                  <c:v>103</c:v>
                </c:pt>
                <c:pt idx="7">
                  <c:v>118</c:v>
                </c:pt>
                <c:pt idx="8">
                  <c:v>105</c:v>
                </c:pt>
                <c:pt idx="9">
                  <c:v>111</c:v>
                </c:pt>
                <c:pt idx="10">
                  <c:v>95</c:v>
                </c:pt>
                <c:pt idx="11">
                  <c:v>132</c:v>
                </c:pt>
                <c:pt idx="12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18-4B01-B2F2-F41C9C053560}"/>
            </c:ext>
          </c:extLst>
        </c:ser>
        <c:ser>
          <c:idx val="1"/>
          <c:order val="1"/>
          <c:tx>
            <c:strRef>
              <c:f>'investigating the delays'!$C$39:$C$40</c:f>
              <c:strCache>
                <c:ptCount val="1"/>
                <c:pt idx="0">
                  <c:v>On Time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'investigating the delays'!$A$41:$A$55</c:f>
              <c:multiLvlStrCache>
                <c:ptCount val="13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'investigating the delays'!$C$41:$C$55</c:f>
              <c:numCache>
                <c:formatCode>General</c:formatCode>
                <c:ptCount val="13"/>
                <c:pt idx="0">
                  <c:v>62</c:v>
                </c:pt>
                <c:pt idx="1">
                  <c:v>52</c:v>
                </c:pt>
                <c:pt idx="2">
                  <c:v>45</c:v>
                </c:pt>
                <c:pt idx="3">
                  <c:v>53</c:v>
                </c:pt>
                <c:pt idx="4">
                  <c:v>61</c:v>
                </c:pt>
                <c:pt idx="5">
                  <c:v>44</c:v>
                </c:pt>
                <c:pt idx="6">
                  <c:v>65</c:v>
                </c:pt>
                <c:pt idx="7">
                  <c:v>54</c:v>
                </c:pt>
                <c:pt idx="8">
                  <c:v>51</c:v>
                </c:pt>
                <c:pt idx="9">
                  <c:v>70</c:v>
                </c:pt>
                <c:pt idx="10">
                  <c:v>54</c:v>
                </c:pt>
                <c:pt idx="11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18-4B01-B2F2-F41C9C053560}"/>
            </c:ext>
          </c:extLst>
        </c:ser>
        <c:ser>
          <c:idx val="2"/>
          <c:order val="2"/>
          <c:tx>
            <c:strRef>
              <c:f>'investigating the delays'!$D$39:$D$40</c:f>
              <c:strCache>
                <c:ptCount val="1"/>
                <c:pt idx="0">
                  <c:v>Pending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'investigating the delays'!$A$41:$A$55</c:f>
              <c:multiLvlStrCache>
                <c:ptCount val="13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'investigating the delays'!$D$41:$D$55</c:f>
              <c:numCache>
                <c:formatCode>General</c:formatCode>
                <c:ptCount val="13"/>
                <c:pt idx="0">
                  <c:v>701</c:v>
                </c:pt>
                <c:pt idx="1">
                  <c:v>592</c:v>
                </c:pt>
                <c:pt idx="2">
                  <c:v>597</c:v>
                </c:pt>
                <c:pt idx="3">
                  <c:v>667</c:v>
                </c:pt>
                <c:pt idx="4">
                  <c:v>684</c:v>
                </c:pt>
                <c:pt idx="5">
                  <c:v>595</c:v>
                </c:pt>
                <c:pt idx="6">
                  <c:v>647</c:v>
                </c:pt>
                <c:pt idx="7">
                  <c:v>647</c:v>
                </c:pt>
                <c:pt idx="8">
                  <c:v>607</c:v>
                </c:pt>
                <c:pt idx="9">
                  <c:v>658</c:v>
                </c:pt>
                <c:pt idx="10">
                  <c:v>632</c:v>
                </c:pt>
                <c:pt idx="11">
                  <c:v>669</c:v>
                </c:pt>
                <c:pt idx="12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18-4B01-B2F2-F41C9C0535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9241952"/>
        <c:axId val="589242280"/>
      </c:lineChart>
      <c:catAx>
        <c:axId val="58924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242280"/>
        <c:crosses val="autoZero"/>
        <c:auto val="1"/>
        <c:lblAlgn val="ctr"/>
        <c:lblOffset val="100"/>
        <c:noMultiLvlLbl val="0"/>
      </c:catAx>
      <c:valAx>
        <c:axId val="589242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241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Delay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DB-46D3-989C-C8EE9301614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DB-46D3-989C-C8EE9301614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DB-46D3-989C-C8EE9301614B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DB-46D3-989C-C8EE930161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'investigating the delays'!$F$6:$F$10</c:f>
              <c:strCache>
                <c:ptCount val="5"/>
                <c:pt idx="0">
                  <c:v>Supplier A</c:v>
                </c:pt>
                <c:pt idx="1">
                  <c:v>Supplier B</c:v>
                </c:pt>
                <c:pt idx="2">
                  <c:v>Supplier C</c:v>
                </c:pt>
                <c:pt idx="3">
                  <c:v>Supplier D</c:v>
                </c:pt>
                <c:pt idx="4">
                  <c:v>Supplier E</c:v>
                </c:pt>
              </c:strCache>
            </c:strRef>
          </c:cat>
          <c:val>
            <c:numRef>
              <c:f>'investigating the delays'!$G$6:$G$10</c:f>
              <c:numCache>
                <c:formatCode>0%</c:formatCode>
                <c:ptCount val="5"/>
                <c:pt idx="0">
                  <c:v>0.6507042253521127</c:v>
                </c:pt>
                <c:pt idx="1">
                  <c:v>0.67901234567901236</c:v>
                </c:pt>
                <c:pt idx="2">
                  <c:v>0.63793103448275867</c:v>
                </c:pt>
                <c:pt idx="3">
                  <c:v>0.64386792452830188</c:v>
                </c:pt>
                <c:pt idx="4">
                  <c:v>0.70389610389610391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DB-46D3-989C-C8EE930161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47960552"/>
        <c:axId val="547964488"/>
      </c:barChart>
      <c:catAx>
        <c:axId val="547960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964488"/>
        <c:crosses val="autoZero"/>
        <c:auto val="1"/>
        <c:lblAlgn val="ctr"/>
        <c:lblOffset val="100"/>
        <c:noMultiLvlLbl val="0"/>
      </c:catAx>
      <c:valAx>
        <c:axId val="54796448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47960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[SUPPLY CHAIN NEW.xlsx]investigating the delays!PivotTable6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avg. lead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C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C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C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'investigating the delays'!$B$15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'investigating the delays'!$A$16:$A$20</c:f>
              <c:strCache>
                <c:ptCount val="5"/>
                <c:pt idx="0">
                  <c:v>Supplier D</c:v>
                </c:pt>
                <c:pt idx="1">
                  <c:v>Supplier C</c:v>
                </c:pt>
                <c:pt idx="2">
                  <c:v>Supplier B</c:v>
                </c:pt>
                <c:pt idx="3">
                  <c:v>Supplier E</c:v>
                </c:pt>
                <c:pt idx="4">
                  <c:v>Supplier A</c:v>
                </c:pt>
              </c:strCache>
            </c:strRef>
          </c:cat>
          <c:val>
            <c:numRef>
              <c:f>'investigating the delays'!$B$16:$B$20</c:f>
              <c:numCache>
                <c:formatCode>0.00</c:formatCode>
                <c:ptCount val="5"/>
                <c:pt idx="0">
                  <c:v>3.2608040201005024</c:v>
                </c:pt>
                <c:pt idx="1">
                  <c:v>3.1705668226729071</c:v>
                </c:pt>
                <c:pt idx="2">
                  <c:v>3.1647843942505132</c:v>
                </c:pt>
                <c:pt idx="3">
                  <c:v>3.1407139161924471</c:v>
                </c:pt>
                <c:pt idx="4">
                  <c:v>2.8691292875989447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4F-4198-9836-1504095BE5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11198992"/>
        <c:axId val="511194072"/>
      </c:barChart>
      <c:catAx>
        <c:axId val="511198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194072"/>
        <c:crosses val="autoZero"/>
        <c:auto val="1"/>
        <c:lblAlgn val="ctr"/>
        <c:lblOffset val="100"/>
        <c:noMultiLvlLbl val="0"/>
      </c:catAx>
      <c:valAx>
        <c:axId val="511194072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extTo"/>
        <c:crossAx val="511198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7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46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77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45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42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30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81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15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34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7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32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E9CEBD7-D02B-4DE3-8F2A-BF50DF89CFFC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B67AD05-2A49-4FBD-9617-C40D0E0790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94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A485-4E20-4ED3-90D6-91A9E3B16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4000"/>
              <a:t>Analyzing Delivery Performance</a:t>
            </a:r>
            <a:br>
              <a:rPr lang="en-US" sz="4000"/>
            </a:br>
            <a:r>
              <a:rPr lang="en-US" sz="4000"/>
              <a:t> and </a:t>
            </a:r>
            <a:br>
              <a:rPr lang="en-US" sz="4000"/>
            </a:br>
            <a:r>
              <a:rPr lang="en-US" sz="4000"/>
              <a:t>profitability in supply chain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4A3C0-322E-4940-9D33-2FC1A0860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A data driven dashboard project in Excel</a:t>
            </a:r>
          </a:p>
          <a:p>
            <a:r>
              <a:rPr lang="en-US"/>
              <a:t>Presented by Jonemoni Kalita.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0076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0FEF-9147-4F47-B2E7-E21AE730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EC2C0-EE2A-44E3-A8BA-1188D3F45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Supplier with highest delay E.</a:t>
            </a:r>
          </a:p>
          <a:p>
            <a:r>
              <a:rPr lang="en-US" dirty="0"/>
              <a:t>Supplier with lowest delay C.</a:t>
            </a:r>
          </a:p>
          <a:p>
            <a:r>
              <a:rPr lang="en-US" dirty="0"/>
              <a:t>Avg. lead time: Supplier A quickest</a:t>
            </a:r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FE8E3BD-AB38-468C-B392-EEA3CA565C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6741198"/>
              </p:ext>
            </p:extLst>
          </p:nvPr>
        </p:nvGraphicFramePr>
        <p:xfrm>
          <a:off x="6829974" y="2657059"/>
          <a:ext cx="5269261" cy="2073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EFBCDEF-8740-4749-8E7A-633E6B377E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649816"/>
              </p:ext>
            </p:extLst>
          </p:nvPr>
        </p:nvGraphicFramePr>
        <p:xfrm>
          <a:off x="6829974" y="4860235"/>
          <a:ext cx="5269260" cy="1997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0187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F5A9-89DA-4315-BD92-D709A0A2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insights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2B757-C128-4160-AB7F-0A7F136AD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Supplier D has both best and worst performance: high volume but low delivery success. Also highest revenue and profit.</a:t>
            </a:r>
          </a:p>
          <a:p>
            <a:r>
              <a:rPr lang="en-US" dirty="0"/>
              <a:t>Profitability is tightly linked with delivery efficiency.</a:t>
            </a:r>
          </a:p>
          <a:p>
            <a:r>
              <a:rPr lang="en-US" dirty="0"/>
              <a:t>Delivery delays peak during December, indicating seasonal impact.</a:t>
            </a:r>
          </a:p>
        </p:txBody>
      </p:sp>
    </p:spTree>
    <p:extLst>
      <p:ext uri="{BB962C8B-B14F-4D97-AF65-F5344CB8AC3E}">
        <p14:creationId xmlns:p14="http://schemas.microsoft.com/office/powerpoint/2010/main" val="173176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F33C-CE4D-4C9C-A72A-01FD7119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Business Impact &amp; Recommendations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DFAEB-8439-4CF6-A5E0-6F6862419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Prioritize high delay suppliers for process improvements.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Review penalties/ incentives related to delayed orders.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Improve logistics planning to increase on time delivery.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Optimize cost structures for Supplier B to improve margins.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Focus on supplier D’s delivery rate to turn high demand into real profit.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9058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C49B-0440-497A-8851-62A2AC7A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A4C27-F24C-462F-A786-57C984A5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Delivery success plays a crucial role in driving profitability. The dominance of pending and delayed orders highlights the need for better tracking and supplier accountability . December delays point to seasonal capacity issues. Strategic improvements in supplier performance and delivery planning can turn losses </a:t>
            </a:r>
            <a:r>
              <a:rPr lang="en-IN"/>
              <a:t>into profitability.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194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85CA-895D-45BA-80F7-95C22EDB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Problem Statement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8627-2361-499E-BAAA-F44527362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90531"/>
            <a:ext cx="10204107" cy="2329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Inefficiencies in supplier performance and delivery delays are driving up operational costs  and reducing overall profitability. Identifying the root causes is critical for enhancing supply chain efficiency and customer satisfaction.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387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FD05-E261-4313-B2DD-EE6C222F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Hypothesis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20D2B-C983-4E7C-951B-980BB3780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17643"/>
            <a:ext cx="9051168" cy="1752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Which suppliers have the highest demand, and how does that impact revenue, cost and profitability?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47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DCE8-B1A2-4A84-964B-28877DF9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 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EF7C-5D2B-44A1-A4CB-175CC330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91138"/>
            <a:ext cx="8653601" cy="2428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analyze delivery outcomes and profitability across suppliers using Excel dashboard visuals and KPIs to uncover inefficiencies and improvement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139145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78D0-2D66-4A31-8C49-4648C0C0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3" y="685800"/>
            <a:ext cx="10575372" cy="1752599"/>
          </a:xfrm>
        </p:spPr>
        <p:txBody>
          <a:bodyPr/>
          <a:lstStyle/>
          <a:p>
            <a:pPr algn="l"/>
            <a:r>
              <a:rPr lang="en-US" dirty="0"/>
              <a:t>Dataset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98EE-BFD7-4616-AFB1-A6142A66A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54" y="1977886"/>
            <a:ext cx="3689686" cy="31242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Dataset Summary:</a:t>
            </a:r>
          </a:p>
          <a:p>
            <a:pPr marL="0" indent="0">
              <a:buNone/>
            </a:pPr>
            <a:r>
              <a:rPr lang="en-US" dirty="0"/>
              <a:t>Size: 10,000 rows 18 columns</a:t>
            </a:r>
          </a:p>
          <a:p>
            <a:pPr marL="0" indent="0">
              <a:buNone/>
            </a:pPr>
            <a:r>
              <a:rPr lang="en-US" dirty="0"/>
              <a:t>Key columns: </a:t>
            </a:r>
            <a:r>
              <a:rPr lang="en-US" dirty="0" err="1"/>
              <a:t>OrderID</a:t>
            </a:r>
            <a:r>
              <a:rPr lang="en-US" dirty="0"/>
              <a:t>, Supplier, Order Date, Lead Days, Revenue, Cost , profit, Delivery Status.</a:t>
            </a:r>
          </a:p>
          <a:p>
            <a:pPr marL="0" indent="0">
              <a:buNone/>
            </a:pPr>
            <a:r>
              <a:rPr lang="en-US" dirty="0"/>
              <a:t>No. of orders :9689</a:t>
            </a:r>
          </a:p>
          <a:p>
            <a:pPr marL="0" indent="0">
              <a:buNone/>
            </a:pPr>
            <a:r>
              <a:rPr lang="en-US" dirty="0"/>
              <a:t>Only 1975 orders delivered(20.38%)</a:t>
            </a:r>
          </a:p>
          <a:p>
            <a:pPr marL="0" indent="0">
              <a:buNone/>
            </a:pPr>
            <a:r>
              <a:rPr lang="en-US" dirty="0"/>
              <a:t>Profit = 1.4 million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8B3AC-28BA-4EBA-B31A-376060DA94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26" y="1789630"/>
            <a:ext cx="7256745" cy="39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5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AFA2-A9BF-4902-96CA-8103AE2A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categorization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E782-D69A-4DFD-8615-D010198AA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Removed blanks and duplicates.</a:t>
            </a:r>
          </a:p>
          <a:p>
            <a:r>
              <a:rPr lang="en-US" dirty="0"/>
              <a:t>Calculated new fields: On time delivery, Revenue, Profit, Lead time</a:t>
            </a:r>
          </a:p>
          <a:p>
            <a:r>
              <a:rPr lang="en-US" dirty="0"/>
              <a:t>Grouped delivery status into three categories- On time(Successful within 10 days), Delayed(successful after 10 days of order) and Pending(shipped, pending, cancelled, returned, undelivered).</a:t>
            </a:r>
          </a:p>
          <a:p>
            <a:r>
              <a:rPr lang="en-IN" dirty="0"/>
              <a:t>Lead days calculated.</a:t>
            </a:r>
          </a:p>
          <a:p>
            <a:r>
              <a:rPr lang="en-IN" dirty="0"/>
              <a:t>On time indicator created.</a:t>
            </a:r>
          </a:p>
          <a:p>
            <a:r>
              <a:rPr lang="en-IN" dirty="0"/>
              <a:t>Profit and Revenue calculated.</a:t>
            </a:r>
          </a:p>
          <a:p>
            <a:r>
              <a:rPr lang="en-IN" dirty="0"/>
              <a:t>Handled negative profit carefully.</a:t>
            </a:r>
          </a:p>
          <a:p>
            <a:r>
              <a:rPr lang="en-IN" dirty="0"/>
              <a:t>Zero revenue  and profit for products that were cancelled, returned, Pending, shipped.</a:t>
            </a:r>
          </a:p>
          <a:p>
            <a:r>
              <a:rPr lang="en-IN" dirty="0"/>
              <a:t>This led to – accurate profitability analysis focused on actual sales.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279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D1C6-2801-4DF4-879D-C4D3DBD5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 and Dashboard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A0A15-8978-47B9-9B95-5477BB046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KPIs: Total Orders, On Time Delivery Rate, Total Revenue, Total Profit, Total Delivered Orders.</a:t>
            </a:r>
          </a:p>
          <a:p>
            <a:r>
              <a:rPr lang="en-US" dirty="0"/>
              <a:t>Slicers :  Delivery Status, Supplier, Year, Month.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159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3496-BA4E-4613-B813-40463F35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Key insights : Cost vs Profit vs Revenue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5DA2-1C02-4B0C-9BDA-187EF8C9B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452255" cy="37056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Supplier D has the most orders and most successful and most unsuccessful orders.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Supplier D has highest total cost and highest profitability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Highest revenue comes from delayed orders, suggesting penalties or urgent changes.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F005E69-9B6F-412A-BE3A-FE7DBBCD0B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2974746"/>
              </p:ext>
            </p:extLst>
          </p:nvPr>
        </p:nvGraphicFramePr>
        <p:xfrm>
          <a:off x="7700548" y="4441963"/>
          <a:ext cx="3869568" cy="2050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D5DF56C-0BE4-4921-A13A-36F6C4BF0A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221143"/>
              </p:ext>
            </p:extLst>
          </p:nvPr>
        </p:nvGraphicFramePr>
        <p:xfrm>
          <a:off x="7700548" y="1955409"/>
          <a:ext cx="3869568" cy="2340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715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4B51-CF29-47EC-9294-EC5C77AC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Delivery Performance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48CB3-B853-448E-AE3B-3AB0539CF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717707" cy="31242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Pending Deliveries are the highest followed by delayed.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December 2023 had peak delays, likely due to holiday demand</a:t>
            </a:r>
            <a:r>
              <a:rPr lang="en-IN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Most of the products were returned ,</a:t>
            </a:r>
            <a:r>
              <a:rPr lang="en-IN" dirty="0" err="1"/>
              <a:t>cancelled,pending</a:t>
            </a:r>
            <a:r>
              <a:rPr lang="en-IN" dirty="0"/>
              <a:t>, shipped 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BC4F5AF-3DF6-4E67-9962-559AF13209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559148"/>
              </p:ext>
            </p:extLst>
          </p:nvPr>
        </p:nvGraphicFramePr>
        <p:xfrm>
          <a:off x="7209183" y="1577010"/>
          <a:ext cx="4293841" cy="2584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FEEB7E-CBB0-4A03-B602-C03F809B0C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707856"/>
              </p:ext>
            </p:extLst>
          </p:nvPr>
        </p:nvGraphicFramePr>
        <p:xfrm>
          <a:off x="7209182" y="4396409"/>
          <a:ext cx="4293841" cy="195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9680053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386</TotalTime>
  <Words>556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 Light</vt:lpstr>
      <vt:lpstr>Wingdings</vt:lpstr>
      <vt:lpstr>Metropolitan</vt:lpstr>
      <vt:lpstr>Analyzing Delivery Performance  and  profitability in supply chain</vt:lpstr>
      <vt:lpstr>Problem Statement</vt:lpstr>
      <vt:lpstr>Hypothesis</vt:lpstr>
      <vt:lpstr>Project Objective</vt:lpstr>
      <vt:lpstr>Dataset Overview</vt:lpstr>
      <vt:lpstr>Data cleaning and categorization</vt:lpstr>
      <vt:lpstr>KPIs and Dashboard design</vt:lpstr>
      <vt:lpstr>Key insights : Cost vs Profit vs Revenue</vt:lpstr>
      <vt:lpstr>Delivery Performance</vt:lpstr>
      <vt:lpstr>Supplier analysis</vt:lpstr>
      <vt:lpstr>Final insights</vt:lpstr>
      <vt:lpstr>Business Impact &amp; Recommendations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Data Analysis and Insights</dc:title>
  <dc:creator>user</dc:creator>
  <cp:lastModifiedBy>user</cp:lastModifiedBy>
  <cp:revision>33</cp:revision>
  <dcterms:created xsi:type="dcterms:W3CDTF">2025-03-31T09:37:15Z</dcterms:created>
  <dcterms:modified xsi:type="dcterms:W3CDTF">2025-06-24T20:27:20Z</dcterms:modified>
</cp:coreProperties>
</file>